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57" r:id="rId5"/>
    <p:sldId id="384" r:id="rId6"/>
    <p:sldId id="279" r:id="rId7"/>
    <p:sldId id="392" r:id="rId8"/>
    <p:sldId id="393" r:id="rId9"/>
    <p:sldId id="270" r:id="rId10"/>
    <p:sldId id="394" r:id="rId11"/>
    <p:sldId id="3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3725" autoAdjust="0"/>
  </p:normalViewPr>
  <p:slideViewPr>
    <p:cSldViewPr snapToGrid="0">
      <p:cViewPr varScale="1">
        <p:scale>
          <a:sx n="84" d="100"/>
          <a:sy n="84" d="100"/>
        </p:scale>
        <p:origin x="72" y="59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Towards a Humane AI Development Framework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Shashwat Vidhu Sher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6" b="-2"/>
          <a:stretch/>
        </p:blipFill>
        <p:spPr>
          <a:xfrm>
            <a:off x="20" y="3197561"/>
            <a:ext cx="3049180" cy="3660440"/>
          </a:xfrm>
          <a:custGeom>
            <a:avLst/>
            <a:gdLst/>
            <a:ahLst/>
            <a:cxnLst/>
            <a:rect l="l" t="t" r="r" b="b"/>
            <a:pathLst>
              <a:path w="3049200" h="4196492">
                <a:moveTo>
                  <a:pt x="0" y="0"/>
                </a:moveTo>
                <a:lnTo>
                  <a:pt x="3049200" y="0"/>
                </a:lnTo>
                <a:lnTo>
                  <a:pt x="3049200" y="4196492"/>
                </a:lnTo>
                <a:lnTo>
                  <a:pt x="0" y="4196492"/>
                </a:lnTo>
                <a:close/>
              </a:path>
            </a:pathLst>
          </a:custGeo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7" b="-2"/>
          <a:stretch/>
        </p:blipFill>
        <p:spPr>
          <a:xfrm>
            <a:off x="3032441" y="3197561"/>
            <a:ext cx="3049200" cy="3660440"/>
          </a:xfrm>
          <a:custGeom>
            <a:avLst/>
            <a:gdLst/>
            <a:ahLst/>
            <a:cxnLst/>
            <a:rect l="l" t="t" r="r" b="b"/>
            <a:pathLst>
              <a:path w="3049200" h="4196492">
                <a:moveTo>
                  <a:pt x="0" y="0"/>
                </a:moveTo>
                <a:lnTo>
                  <a:pt x="3049200" y="0"/>
                </a:lnTo>
                <a:lnTo>
                  <a:pt x="3049200" y="4196492"/>
                </a:lnTo>
                <a:lnTo>
                  <a:pt x="0" y="4196492"/>
                </a:lnTo>
                <a:close/>
              </a:path>
            </a:pathLst>
          </a:custGeom>
        </p:spPr>
      </p:pic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r="6365" b="-2"/>
          <a:stretch/>
        </p:blipFill>
        <p:spPr>
          <a:xfrm>
            <a:off x="6093600" y="3197561"/>
            <a:ext cx="3049200" cy="3660440"/>
          </a:xfrm>
          <a:custGeom>
            <a:avLst/>
            <a:gdLst/>
            <a:ahLst/>
            <a:cxnLst/>
            <a:rect l="l" t="t" r="r" b="b"/>
            <a:pathLst>
              <a:path w="3049200" h="4196492">
                <a:moveTo>
                  <a:pt x="0" y="0"/>
                </a:moveTo>
                <a:lnTo>
                  <a:pt x="3049200" y="0"/>
                </a:lnTo>
                <a:lnTo>
                  <a:pt x="3049200" y="4196492"/>
                </a:lnTo>
                <a:lnTo>
                  <a:pt x="0" y="4196492"/>
                </a:lnTo>
                <a:close/>
              </a:path>
            </a:pathLst>
          </a:custGeo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6" b="-2"/>
          <a:stretch/>
        </p:blipFill>
        <p:spPr>
          <a:xfrm>
            <a:off x="9142800" y="3197561"/>
            <a:ext cx="3049200" cy="3660440"/>
          </a:xfrm>
          <a:custGeom>
            <a:avLst/>
            <a:gdLst/>
            <a:ahLst/>
            <a:cxnLst/>
            <a:rect l="l" t="t" r="r" b="b"/>
            <a:pathLst>
              <a:path w="3049200" h="4196492">
                <a:moveTo>
                  <a:pt x="0" y="0"/>
                </a:moveTo>
                <a:lnTo>
                  <a:pt x="3049200" y="0"/>
                </a:lnTo>
                <a:lnTo>
                  <a:pt x="3049200" y="4196492"/>
                </a:lnTo>
                <a:lnTo>
                  <a:pt x="0" y="4196492"/>
                </a:lnTo>
                <a:close/>
              </a:path>
            </a:pathLst>
          </a:cu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B20C4AFC-3BBB-D5B0-3080-7F7B8A6EAA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76411" y="212982"/>
            <a:ext cx="6894952" cy="2787679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Artificial General Intelligence is the holy grail of technological advancement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If we are building a human-like intelligence, we need to treat AI as a partner rather than as a tool</a:t>
            </a:r>
          </a:p>
          <a:p>
            <a:pPr marL="342900">
              <a:lnSpc>
                <a:spcPct val="100000"/>
              </a:lnSpc>
            </a:pPr>
            <a:r>
              <a:rPr lang="en-US" dirty="0"/>
              <a:t>Human like intelligence will possess human-like values; ignoring this can lead to complications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strategies towards a more humane AI development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2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1: AI as our child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Placeholder 4" descr="A child and a robot looking at each other&#10;&#10;Description automatically generated with low confidence">
            <a:extLst>
              <a:ext uri="{FF2B5EF4-FFF2-40B4-BE49-F238E27FC236}">
                <a16:creationId xmlns:a16="http://schemas.microsoft.com/office/drawing/2014/main" id="{10B65CE2-CB06-0B8E-CE00-41D966EF0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1487" b="27092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47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73992" y="3975807"/>
            <a:ext cx="6894952" cy="2882192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Many researchers are looking into child development and borrowing techniques for AI training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Replicate common sense understanding of the world in the same way children do 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Children are taught the consequences of their actions by following a framework designed around reward and discipline.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AI the same way as our children, helps it understands human values better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96559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2: AI with purpose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1" y="1719799"/>
            <a:ext cx="356552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/>
              <a:t>AI with human-like intelligence should be allowed to define its own purpose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/>
              <a:t>Intelligent pacemaker that assists heart; learns by understanding its environment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/>
              <a:t>Aligned aims: Pacemaker’s own survival depends on how well it supports the functioning of the heart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/>
              <a:t>By being personally invested, AI is keener to solve unexpected problems</a:t>
            </a:r>
          </a:p>
        </p:txBody>
      </p:sp>
      <p:pic>
        <p:nvPicPr>
          <p:cNvPr id="6" name="Picture Placeholder 5" descr="A picture containing screenshot, cartoon, design&#10;&#10;Description automatically generated">
            <a:extLst>
              <a:ext uri="{FF2B5EF4-FFF2-40B4-BE49-F238E27FC236}">
                <a16:creationId xmlns:a16="http://schemas.microsoft.com/office/drawing/2014/main" id="{59DF7159-87F0-FEA9-BE98-509BF66B22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10250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2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101" y="348903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3: AI as our partner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75612" y="2346758"/>
            <a:ext cx="356552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 partnership model inspired by international cooperation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Resource sharing and security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Sanctions and competition to check the power of AGI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pic>
        <p:nvPicPr>
          <p:cNvPr id="5" name="Picture Placeholder 4" descr="A person and person shaking hands&#10;&#10;Description automatically generated with low confidence">
            <a:extLst>
              <a:ext uri="{FF2B5EF4-FFF2-40B4-BE49-F238E27FC236}">
                <a16:creationId xmlns:a16="http://schemas.microsoft.com/office/drawing/2014/main" id="{7CC490AB-50BD-7B01-617E-487D1A3CC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803" r="18803"/>
          <a:stretch/>
        </p:blipFill>
        <p:spPr>
          <a:xfrm>
            <a:off x="-78160" y="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93" y="501151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Objections and Responses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993" y="1431612"/>
            <a:ext cx="5437186" cy="535354"/>
          </a:xfrm>
        </p:spPr>
        <p:txBody>
          <a:bodyPr/>
          <a:lstStyle/>
          <a:p>
            <a:r>
              <a:rPr lang="en-US" dirty="0"/>
              <a:t>Objection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993" y="2253879"/>
            <a:ext cx="3186250" cy="3694388"/>
          </a:xfrm>
        </p:spPr>
        <p:txBody>
          <a:bodyPr/>
          <a:lstStyle/>
          <a:p>
            <a:r>
              <a:rPr lang="en-US" dirty="0"/>
              <a:t>AI can develop to have a non-human like intelligence and still be useful in assisting humans for various tasks </a:t>
            </a:r>
          </a:p>
          <a:p>
            <a:r>
              <a:rPr lang="en-US" dirty="0"/>
              <a:t>How safe is to use artificial agents that have a ‘mind of their own’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04230" y="1425427"/>
            <a:ext cx="5436392" cy="535354"/>
          </a:xfrm>
        </p:spPr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04230" y="2253879"/>
            <a:ext cx="3424494" cy="3404187"/>
          </a:xfrm>
        </p:spPr>
        <p:txBody>
          <a:bodyPr/>
          <a:lstStyle/>
          <a:p>
            <a:r>
              <a:rPr lang="en-US" dirty="0"/>
              <a:t>Tasks with ethical and moral implications require assistance from an entity that truly understands what is at stake</a:t>
            </a:r>
          </a:p>
          <a:p>
            <a:r>
              <a:rPr lang="en-US" dirty="0"/>
              <a:t>If properly trained, using AI is as safe or safer than using non-intelligent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49DA7522-6395-15B2-F5FB-A565CD1123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8546" y="0"/>
            <a:ext cx="472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471B7-C215-8B56-C31D-5AA6E544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11" name="Picture 1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9E5C2287-0070-AC1C-F203-55305FF80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7" b="691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170B-808C-9BA1-A197-A7B461A2F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should aim towards a harmonious co-existence between AI and humans which is only possible when we stop seeing the relationship as master-slave and treat it as a partnership</a:t>
            </a:r>
          </a:p>
          <a:p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E3D69-05C3-C222-F23D-34E94AF2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3031B-BC36-BB22-9E20-53716188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B0316-B209-C134-FD77-B27C5A92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5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{C37155CB-632F-45A2-9F83-CB779B0C8DFF}tf33713516_win32</Template>
  <TotalTime>4958</TotalTime>
  <Words>347</Words>
  <Application>Microsoft Office PowerPoint</Application>
  <PresentationFormat>Widescreen</PresentationFormat>
  <Paragraphs>44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Walbaum Display</vt:lpstr>
      <vt:lpstr>3DFloatVTI</vt:lpstr>
      <vt:lpstr>Towards a Humane AI Development Framework</vt:lpstr>
      <vt:lpstr>Introduction</vt:lpstr>
      <vt:lpstr>Step 1: AI as our child </vt:lpstr>
      <vt:lpstr>Step 2: AI with purpose </vt:lpstr>
      <vt:lpstr>Step 3: AI as our partner </vt:lpstr>
      <vt:lpstr>Objections and Responses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Humane AI Development Framework</dc:title>
  <dc:creator>Shashwat Sher</dc:creator>
  <cp:lastModifiedBy>Shashwat Sher</cp:lastModifiedBy>
  <cp:revision>9</cp:revision>
  <dcterms:created xsi:type="dcterms:W3CDTF">2023-06-03T01:55:40Z</dcterms:created>
  <dcterms:modified xsi:type="dcterms:W3CDTF">2023-06-09T04:51:49Z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